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B75"/>
    <a:srgbClr val="98D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57B6BD-EAC9-409F-9BD0-FE689D545AEB}" v="2" dt="2021-11-19T15:37:05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1118" y="-16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ey, Tory (DHHS-Contractor)" userId="14ab9842-25b1-49f9-86aa-d25d5717c55c" providerId="ADAL" clId="{C657B6BD-EAC9-409F-9BD0-FE689D545AEB}"/>
    <pc:docChg chg="custSel modSld">
      <pc:chgData name="Doney, Tory (DHHS-Contractor)" userId="14ab9842-25b1-49f9-86aa-d25d5717c55c" providerId="ADAL" clId="{C657B6BD-EAC9-409F-9BD0-FE689D545AEB}" dt="2021-11-19T15:37:31.912" v="55" actId="1037"/>
      <pc:docMkLst>
        <pc:docMk/>
      </pc:docMkLst>
      <pc:sldChg chg="addSp modSp mod">
        <pc:chgData name="Doney, Tory (DHHS-Contractor)" userId="14ab9842-25b1-49f9-86aa-d25d5717c55c" providerId="ADAL" clId="{C657B6BD-EAC9-409F-9BD0-FE689D545AEB}" dt="2021-11-19T15:37:31.912" v="55" actId="1037"/>
        <pc:sldMkLst>
          <pc:docMk/>
          <pc:sldMk cId="1470082422" sldId="256"/>
        </pc:sldMkLst>
        <pc:spChg chg="add mod">
          <ac:chgData name="Doney, Tory (DHHS-Contractor)" userId="14ab9842-25b1-49f9-86aa-d25d5717c55c" providerId="ADAL" clId="{C657B6BD-EAC9-409F-9BD0-FE689D545AEB}" dt="2021-11-19T15:37:31.912" v="55" actId="1037"/>
          <ac:spMkLst>
            <pc:docMk/>
            <pc:sldMk cId="1470082422" sldId="256"/>
            <ac:spMk id="21" creationId="{F6F6D514-1912-4D8E-82A1-EED4CA9AB648}"/>
          </ac:spMkLst>
        </pc:spChg>
      </pc:sldChg>
    </pc:docChg>
  </pc:docChgLst>
  <pc:docChgLst>
    <pc:chgData name="Tory Doney" userId="14ab9842-25b1-49f9-86aa-d25d5717c55c" providerId="ADAL" clId="{C657B6BD-EAC9-409F-9BD0-FE689D545AEB}"/>
    <pc:docChg chg="modSld">
      <pc:chgData name="Tory Doney" userId="14ab9842-25b1-49f9-86aa-d25d5717c55c" providerId="ADAL" clId="{C657B6BD-EAC9-409F-9BD0-FE689D545AEB}" dt="2022-04-20T23:33:13.827" v="53" actId="6549"/>
      <pc:docMkLst>
        <pc:docMk/>
      </pc:docMkLst>
      <pc:sldChg chg="modSp mod">
        <pc:chgData name="Tory Doney" userId="14ab9842-25b1-49f9-86aa-d25d5717c55c" providerId="ADAL" clId="{C657B6BD-EAC9-409F-9BD0-FE689D545AEB}" dt="2022-04-20T23:33:13.827" v="53" actId="6549"/>
        <pc:sldMkLst>
          <pc:docMk/>
          <pc:sldMk cId="1470082422" sldId="256"/>
        </pc:sldMkLst>
        <pc:graphicFrameChg chg="modGraphic">
          <ac:chgData name="Tory Doney" userId="14ab9842-25b1-49f9-86aa-d25d5717c55c" providerId="ADAL" clId="{C657B6BD-EAC9-409F-9BD0-FE689D545AEB}" dt="2022-04-20T23:33:13.827" v="53" actId="6549"/>
          <ac:graphicFrameMkLst>
            <pc:docMk/>
            <pc:sldMk cId="1470082422" sldId="256"/>
            <ac:graphicFrameMk id="16" creationId="{4C686AE1-35EB-46CD-89FF-310AD9021DE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7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8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8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2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9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4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9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4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0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0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8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C108-6FB7-4F03-8DA4-DA29B667C30D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5C88-0090-47C4-9273-260CE2CB6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0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ichigan.gov/BC3NP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BAAA86A5-C113-46BA-BAD8-5FA3D9A6E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6727" y="9270521"/>
            <a:ext cx="7458945" cy="633473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4986AA80-59F7-40D2-87E5-0C7606CD10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86513" y="8154838"/>
            <a:ext cx="1764476" cy="947009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7225113-C1BE-45DE-ABE5-0E1CE9A47FC8}"/>
              </a:ext>
            </a:extLst>
          </p:cNvPr>
          <p:cNvSpPr/>
          <p:nvPr/>
        </p:nvSpPr>
        <p:spPr>
          <a:xfrm>
            <a:off x="156727" y="154407"/>
            <a:ext cx="7458945" cy="11798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038D5E-E8A9-4CC5-8CE7-2310C6ED2635}"/>
              </a:ext>
            </a:extLst>
          </p:cNvPr>
          <p:cNvSpPr txBox="1"/>
          <p:nvPr/>
        </p:nvSpPr>
        <p:spPr>
          <a:xfrm>
            <a:off x="944592" y="207000"/>
            <a:ext cx="58832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Low or No-Cost Breast and Cervical Cancer Services Available for Women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32CFBF-AD36-43FD-A04E-48772CCF127D}"/>
              </a:ext>
            </a:extLst>
          </p:cNvPr>
          <p:cNvSpPr/>
          <p:nvPr/>
        </p:nvSpPr>
        <p:spPr>
          <a:xfrm>
            <a:off x="156727" y="1403086"/>
            <a:ext cx="7458945" cy="99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A5D1AC-D640-4334-8EFC-F6D6ABB16783}"/>
              </a:ext>
            </a:extLst>
          </p:cNvPr>
          <p:cNvSpPr txBox="1"/>
          <p:nvPr/>
        </p:nvSpPr>
        <p:spPr>
          <a:xfrm>
            <a:off x="944592" y="1616126"/>
            <a:ext cx="60294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226B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Breast and Cervical Cancer Control Navigation Program</a:t>
            </a:r>
            <a:r>
              <a:rPr lang="en-US" sz="1800" i="1" dirty="0">
                <a:solidFill>
                  <a:srgbClr val="226B7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solidFill>
                <a:srgbClr val="226B7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ready to help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214CD7-1783-4796-9468-C3B6FFA73952}"/>
              </a:ext>
            </a:extLst>
          </p:cNvPr>
          <p:cNvSpPr txBox="1"/>
          <p:nvPr/>
        </p:nvSpPr>
        <p:spPr>
          <a:xfrm>
            <a:off x="272955" y="2339916"/>
            <a:ext cx="727803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Whether insured or not, the Breast and Cervical Cancer Control Navigation Program (</a:t>
            </a:r>
            <a:r>
              <a:rPr lang="en-US" sz="1400" b="1" dirty="0">
                <a:solidFill>
                  <a:srgbClr val="226B7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BC3NP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will help women receive the care they need.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BC3NP can arrange for program-eligible women to receive breast and cervical cancer screenings, follow-up care for an abnormal test result, and treatment – if breast or cervical cancer is diagnosed.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Eligible women must be between the ages of 21-64 (cervical) and 40-64 (breast) with an  </a:t>
            </a:r>
          </a:p>
          <a:p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income ≤ 250 % of the Federal Poverty Level. </a:t>
            </a:r>
            <a:endParaRPr lang="en-US" sz="14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C686AE1-35EB-46CD-89FF-310AD9021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24189"/>
              </p:ext>
            </p:extLst>
          </p:nvPr>
        </p:nvGraphicFramePr>
        <p:xfrm>
          <a:off x="771094" y="4426045"/>
          <a:ext cx="6202913" cy="929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33688">
                  <a:extLst>
                    <a:ext uri="{9D8B030D-6E8A-4147-A177-3AD203B41FA5}">
                      <a16:colId xmlns:a16="http://schemas.microsoft.com/office/drawing/2014/main" val="802766862"/>
                    </a:ext>
                  </a:extLst>
                </a:gridCol>
                <a:gridCol w="1033688">
                  <a:extLst>
                    <a:ext uri="{9D8B030D-6E8A-4147-A177-3AD203B41FA5}">
                      <a16:colId xmlns:a16="http://schemas.microsoft.com/office/drawing/2014/main" val="3688060324"/>
                    </a:ext>
                  </a:extLst>
                </a:gridCol>
                <a:gridCol w="1033688">
                  <a:extLst>
                    <a:ext uri="{9D8B030D-6E8A-4147-A177-3AD203B41FA5}">
                      <a16:colId xmlns:a16="http://schemas.microsoft.com/office/drawing/2014/main" val="835933445"/>
                    </a:ext>
                  </a:extLst>
                </a:gridCol>
                <a:gridCol w="1033688">
                  <a:extLst>
                    <a:ext uri="{9D8B030D-6E8A-4147-A177-3AD203B41FA5}">
                      <a16:colId xmlns:a16="http://schemas.microsoft.com/office/drawing/2014/main" val="23201813"/>
                    </a:ext>
                  </a:extLst>
                </a:gridCol>
                <a:gridCol w="1033688">
                  <a:extLst>
                    <a:ext uri="{9D8B030D-6E8A-4147-A177-3AD203B41FA5}">
                      <a16:colId xmlns:a16="http://schemas.microsoft.com/office/drawing/2014/main" val="1322576959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426261526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# of people 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in the household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Yearly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Income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# of people 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in the household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Yearly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Income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226B75"/>
                          </a:solidFill>
                          <a:effectLst/>
                        </a:rPr>
                        <a:t># of people </a:t>
                      </a:r>
                      <a:endParaRPr lang="en-US" sz="1100" b="0">
                        <a:solidFill>
                          <a:srgbClr val="226B75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226B75"/>
                          </a:solidFill>
                          <a:effectLst/>
                        </a:rPr>
                        <a:t>in the household</a:t>
                      </a:r>
                      <a:endParaRPr lang="en-US" sz="1100" b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Yearly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Income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337169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226B75"/>
                          </a:solidFill>
                          <a:effectLst/>
                        </a:rPr>
                        <a:t>1</a:t>
                      </a:r>
                      <a:endParaRPr lang="en-US" sz="1100" b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 $33,975.00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3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$57,575.00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226B75"/>
                          </a:solidFill>
                          <a:effectLst/>
                        </a:rPr>
                        <a:t>5</a:t>
                      </a:r>
                      <a:endParaRPr lang="en-US" sz="1100" b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$81,175.00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587845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226B75"/>
                          </a:solidFill>
                          <a:effectLst/>
                        </a:rPr>
                        <a:t>2</a:t>
                      </a:r>
                      <a:endParaRPr lang="en-US" sz="1100" b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$45,775.00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4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226B75"/>
                          </a:solidFill>
                          <a:effectLst/>
                        </a:rPr>
                        <a:t>$69,375.00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226B75"/>
                          </a:solidFill>
                          <a:effectLst/>
                        </a:rPr>
                        <a:t>6</a:t>
                      </a:r>
                      <a:endParaRPr lang="en-US" sz="1100" b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rgbClr val="226B75"/>
                          </a:solidFill>
                          <a:effectLst/>
                        </a:rPr>
                        <a:t>$92,975.00</a:t>
                      </a:r>
                      <a:endParaRPr lang="en-US" sz="1100" b="0" dirty="0">
                        <a:solidFill>
                          <a:srgbClr val="226B7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798640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1FE65992-4D2E-43FE-BB39-EBAC2BFCDF07}"/>
              </a:ext>
            </a:extLst>
          </p:cNvPr>
          <p:cNvSpPr txBox="1"/>
          <p:nvPr/>
        </p:nvSpPr>
        <p:spPr>
          <a:xfrm>
            <a:off x="771094" y="5427855"/>
            <a:ext cx="6598694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Uninsured women can enroll in the program and receive cancer screening services (mammograms and Pap tests) at no cost.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45720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Underinsured women (women with high deductibles) may receive screening and/or diagnostic services not paid by their insurance.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Insured women can receive assistance by program navigators to receive screening, diagnostic and/or treatment services.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45720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Women diagnosed with breast or cervical cancer may also be eligible to receive treatment through the BC3NP Medicaid Treatment Act (MTA).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1B5FB1-371E-4F0B-AE4A-51ECF69FDCA1}"/>
              </a:ext>
            </a:extLst>
          </p:cNvPr>
          <p:cNvSpPr txBox="1"/>
          <p:nvPr/>
        </p:nvSpPr>
        <p:spPr>
          <a:xfrm>
            <a:off x="771094" y="8074052"/>
            <a:ext cx="38896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45720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  <a:r>
              <a:rPr lang="en-US" sz="1800" b="1" dirty="0">
                <a:solidFill>
                  <a:srgbClr val="226B7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844-I-GOT-SCREENED</a:t>
            </a:r>
            <a:r>
              <a:rPr lang="en-US" sz="1800" dirty="0">
                <a:solidFill>
                  <a:srgbClr val="2B859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(844-446-8727) to find out if you are eligible to receive program services.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F6D514-1912-4D8E-82A1-EED4CA9AB648}"/>
              </a:ext>
            </a:extLst>
          </p:cNvPr>
          <p:cNvSpPr txBox="1"/>
          <p:nvPr/>
        </p:nvSpPr>
        <p:spPr>
          <a:xfrm>
            <a:off x="4916606" y="9539151"/>
            <a:ext cx="275736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www.michigan.gov/BC3NP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0082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C3NP">
      <a:dk1>
        <a:srgbClr val="4C4D4D"/>
      </a:dk1>
      <a:lt1>
        <a:sysClr val="window" lastClr="FFFFFF"/>
      </a:lt1>
      <a:dk2>
        <a:srgbClr val="4C4D4D"/>
      </a:dk2>
      <a:lt2>
        <a:srgbClr val="E7E6E6"/>
      </a:lt2>
      <a:accent1>
        <a:srgbClr val="EE646E"/>
      </a:accent1>
      <a:accent2>
        <a:srgbClr val="98D8E1"/>
      </a:accent2>
      <a:accent3>
        <a:srgbClr val="A5A5A5"/>
      </a:accent3>
      <a:accent4>
        <a:srgbClr val="E8EA7E"/>
      </a:accent4>
      <a:accent5>
        <a:srgbClr val="5EC2D0"/>
      </a:accent5>
      <a:accent6>
        <a:srgbClr val="DE1826"/>
      </a:accent6>
      <a:hlink>
        <a:srgbClr val="34A7B6"/>
      </a:hlink>
      <a:folHlink>
        <a:srgbClr val="EA3E4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9E0E36374E6D49AD8CDFADB6B3D2E9" ma:contentTypeVersion="13" ma:contentTypeDescription="Create a new document." ma:contentTypeScope="" ma:versionID="d89732221fc4f0b5de6853fa238e2d19">
  <xsd:schema xmlns:xsd="http://www.w3.org/2001/XMLSchema" xmlns:xs="http://www.w3.org/2001/XMLSchema" xmlns:p="http://schemas.microsoft.com/office/2006/metadata/properties" xmlns:ns2="3eb708b3-8b26-4966-aa37-3ff759c40c2a" xmlns:ns3="09974922-ec01-47b5-899e-4ef744845033" targetNamespace="http://schemas.microsoft.com/office/2006/metadata/properties" ma:root="true" ma:fieldsID="fdcf0a29bc17825ed50f66e4d64e39f8" ns2:_="" ns3:_="">
    <xsd:import namespace="3eb708b3-8b26-4966-aa37-3ff759c40c2a"/>
    <xsd:import namespace="09974922-ec01-47b5-899e-4ef7448450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708b3-8b26-4966-aa37-3ff759c40c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410c65f-2258-4073-828a-2ba06bde00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74922-ec01-47b5-899e-4ef7448450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51715192-c023-41d0-b882-f45deb4a665f}" ma:internalName="TaxCatchAll" ma:showField="CatchAllData" ma:web="09974922-ec01-47b5-899e-4ef7448450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eb708b3-8b26-4966-aa37-3ff759c40c2a">
      <Terms xmlns="http://schemas.microsoft.com/office/infopath/2007/PartnerControls"/>
    </lcf76f155ced4ddcb4097134ff3c332f>
    <TaxCatchAll xmlns="09974922-ec01-47b5-899e-4ef744845033" xsi:nil="true"/>
  </documentManagement>
</p:properties>
</file>

<file path=customXml/itemProps1.xml><?xml version="1.0" encoding="utf-8"?>
<ds:datastoreItem xmlns:ds="http://schemas.openxmlformats.org/officeDocument/2006/customXml" ds:itemID="{843736F2-9B99-4AFD-B486-325E36470C59}"/>
</file>

<file path=customXml/itemProps2.xml><?xml version="1.0" encoding="utf-8"?>
<ds:datastoreItem xmlns:ds="http://schemas.openxmlformats.org/officeDocument/2006/customXml" ds:itemID="{77CD2AC3-C4CC-4408-AB1D-5A74C57D271F}"/>
</file>

<file path=customXml/itemProps3.xml><?xml version="1.0" encoding="utf-8"?>
<ds:datastoreItem xmlns:ds="http://schemas.openxmlformats.org/officeDocument/2006/customXml" ds:itemID="{808B9808-C541-497F-B9C7-E95DF801FA7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270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lylaluoto@gmail.com</dc:creator>
  <cp:lastModifiedBy>Doney, Tory (DHHS-Contractor)</cp:lastModifiedBy>
  <cp:revision>3</cp:revision>
  <dcterms:created xsi:type="dcterms:W3CDTF">2020-04-17T21:12:37Z</dcterms:created>
  <dcterms:modified xsi:type="dcterms:W3CDTF">2022-04-20T23:33:18Z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46dfe0-534f-4c95-815c-5b1af86b9823_Enabled">
    <vt:lpwstr>true</vt:lpwstr>
  </property>
  <property fmtid="{D5CDD505-2E9C-101B-9397-08002B2CF9AE}" pid="3" name="MSIP_Label_2f46dfe0-534f-4c95-815c-5b1af86b9823_SetDate">
    <vt:lpwstr>2021-11-19T15:21:47Z</vt:lpwstr>
  </property>
  <property fmtid="{D5CDD505-2E9C-101B-9397-08002B2CF9AE}" pid="4" name="MSIP_Label_2f46dfe0-534f-4c95-815c-5b1af86b9823_Method">
    <vt:lpwstr>Privileged</vt:lpwstr>
  </property>
  <property fmtid="{D5CDD505-2E9C-101B-9397-08002B2CF9AE}" pid="5" name="MSIP_Label_2f46dfe0-534f-4c95-815c-5b1af86b9823_Name">
    <vt:lpwstr>2f46dfe0-534f-4c95-815c-5b1af86b9823</vt:lpwstr>
  </property>
  <property fmtid="{D5CDD505-2E9C-101B-9397-08002B2CF9AE}" pid="6" name="MSIP_Label_2f46dfe0-534f-4c95-815c-5b1af86b9823_SiteId">
    <vt:lpwstr>d5fb7087-3777-42ad-966a-892ef47225d1</vt:lpwstr>
  </property>
  <property fmtid="{D5CDD505-2E9C-101B-9397-08002B2CF9AE}" pid="7" name="MSIP_Label_2f46dfe0-534f-4c95-815c-5b1af86b9823_ActionId">
    <vt:lpwstr>4719ed60-0600-4479-86ec-dc6144544712</vt:lpwstr>
  </property>
  <property fmtid="{D5CDD505-2E9C-101B-9397-08002B2CF9AE}" pid="8" name="MSIP_Label_2f46dfe0-534f-4c95-815c-5b1af86b9823_ContentBits">
    <vt:lpwstr>0</vt:lpwstr>
  </property>
  <property fmtid="{D5CDD505-2E9C-101B-9397-08002B2CF9AE}" pid="9" name="ContentTypeId">
    <vt:lpwstr>0x010100F59E0E36374E6D49AD8CDFADB6B3D2E9</vt:lpwstr>
  </property>
</Properties>
</file>